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64" r:id="rId4"/>
    <p:sldId id="267" r:id="rId5"/>
    <p:sldId id="265" r:id="rId6"/>
    <p:sldId id="268" r:id="rId7"/>
    <p:sldId id="269" r:id="rId8"/>
    <p:sldId id="258" r:id="rId9"/>
    <p:sldId id="259" r:id="rId10"/>
    <p:sldId id="260" r:id="rId11"/>
    <p:sldId id="261" r:id="rId12"/>
    <p:sldId id="262" r:id="rId13"/>
    <p:sldId id="270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87"/>
  </p:normalViewPr>
  <p:slideViewPr>
    <p:cSldViewPr snapToGrid="0">
      <p:cViewPr>
        <p:scale>
          <a:sx n="59" d="100"/>
          <a:sy n="59" d="100"/>
        </p:scale>
        <p:origin x="2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9C036-3B99-44E3-F0B3-3F1B51F3B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559225-6232-04C6-A2FF-32A0294FA6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D9C23-E815-E0FA-B37A-4A96CA6D5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7E1C1-80C8-5E30-C79C-582418DBF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F6D975-AE16-3309-91D9-EC6BDB56D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922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5C89F-3B18-5B40-1BBA-48F82E3CE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D22177-5DC9-8382-8F7C-8992E203A7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07762-86E2-37E8-3F0F-9B3EA1DB0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8A737-3928-D61A-B711-2FF1F89A8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74112-EFA0-0C93-9A39-88DCBD63D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75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ADE2E2-1FE8-6E80-A1B5-D4207766C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B21CF-345E-63D5-BCD1-E9ECC0F8C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64826-BA69-2F60-05A0-BE1BC09F4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684B0-6462-A507-DD3C-FB3C72682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DE13C-FD08-0523-672E-5E8E0A519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0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4EBFD-166B-454A-6E21-608268625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1433A-FBDF-C5DD-2EAE-D92FCAF8D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0AB40-438A-F72F-357F-DA953770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42A66-7EE9-698A-AC59-C84EEB611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90E87-F3F2-527B-8E92-7A23E358F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36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EC43-168F-77C9-0BD9-EC74F525C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25D0C3-2F7B-4A4E-D1CF-68D29ABA3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EBAA2-E35A-FFA7-4FC7-3628B5EBB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F967D-AC64-ED1E-DFDA-43EC10CFE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98043-2814-5D69-9D22-033AE82BF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372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94A01-6452-C005-6B1B-E808A1E6E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74405-BD22-6EB8-E9A7-654A223B2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999FDA-A214-8E3F-52D3-860E32B04D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8FE6B-43A0-3B05-073A-880288BCC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92E31-0AAA-034A-3EA8-C0F21C62F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4F549-CBB9-3A04-3539-A4A28C5DC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291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F004A-F3FF-B951-8095-6257A3F52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DA3DE-4347-89F1-F603-BBABEEBA9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200B54-50EF-6542-465D-8CEA5A123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B940FD-403E-B3F7-51C5-1C50BE31B5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C4C591-7339-214F-29CA-AA9DAB7AA6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5E8EB9-9588-4A76-F2E6-D94C3EC5B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7B1EC3-505F-DE7D-DC18-2A614C58D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8285BD-B488-002C-4DF8-538DEB9FF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947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19E1B-5CCB-B6A0-478D-217DD33E9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20E4B6-E3C0-69AB-503C-9C86C83A2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E28FB-C467-0A5C-84FC-32C8C5246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600DB4-356F-97DE-431E-A0BA92F84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40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83A004-A7A6-C76F-1F2B-268F5C2B3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8A374C-D143-5887-B368-CA937FFE7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24263F-1372-E9BC-3D31-14E2337D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81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8C668-A5FE-E9A3-80BA-2601C46F5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9330D-81A6-2510-D16D-F5056A480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9B22A-EBAB-FB0E-7077-9384DAB275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EC4FDE-8694-14FC-F283-07C4D77D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154F3-23C6-0408-D5F1-1C5E776AA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87AA0D-24F4-8626-AC0B-7F876ED0F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72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A7205-FC92-742A-803A-64E88C284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0F9239-6E84-E9C6-555D-3C5FFE1F57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C6B88B-14DA-787F-A603-2C414358B5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075AC-1BFE-A4CF-877C-A9E764DED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28FD3-2365-1360-5833-D3D18C7DB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D7DB04-F62B-9335-5626-6089A57EC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167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17879-4402-90EE-BA3C-8E361E47B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F02079-6622-E851-D514-E335D002E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E2483-05F3-6775-82D3-FE050925BE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748B2E-7AC5-A743-BFC1-AC80D79B1B69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1B8EC-9F3B-051D-EACD-56C2443F53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7857D-04A7-C263-7542-89C443709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099617-FC4F-2A41-ADB2-198CA4F4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3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saiveerendranath.github.io/capstone-project/web-inf/dashboard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3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89B706-5B40-20C9-E738-75A229A22B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300" b="1" i="0" dirty="0">
                <a:effectLst/>
              </a:rPr>
            </a:br>
            <a:br>
              <a:rPr lang="en-US" sz="2300" b="1" i="0" dirty="0">
                <a:effectLst/>
              </a:rPr>
            </a:br>
            <a:br>
              <a:rPr lang="en-US" sz="2300" b="1" i="0" dirty="0">
                <a:effectLst/>
              </a:rPr>
            </a:br>
            <a:br>
              <a:rPr lang="en-US" sz="2300" b="1" i="0" dirty="0">
                <a:effectLst/>
              </a:rPr>
            </a:br>
            <a:br>
              <a:rPr lang="en-US" sz="2300" b="1" i="0" dirty="0">
                <a:effectLst/>
              </a:rPr>
            </a:br>
            <a:br>
              <a:rPr lang="en-US" sz="2300" b="1" i="0" dirty="0">
                <a:effectLst/>
              </a:rPr>
            </a:br>
            <a:r>
              <a:rPr lang="en-US" sz="2300" b="1" i="0" dirty="0">
                <a:effectLst/>
              </a:rPr>
              <a:t>Dynamic Property Price Prediction: A Predictive System for Smart Real-Estate Decision</a:t>
            </a:r>
            <a:br>
              <a:rPr lang="en-US" sz="2300" b="1" i="0" dirty="0">
                <a:effectLst/>
              </a:rPr>
            </a:br>
            <a:br>
              <a:rPr lang="en-US" sz="2300" b="1" i="0" dirty="0">
                <a:effectLst/>
              </a:rPr>
            </a:br>
            <a:r>
              <a:rPr lang="en-US" sz="2300" b="1" i="0" dirty="0">
                <a:effectLst/>
              </a:rPr>
              <a:t>Deployment </a:t>
            </a:r>
            <a:endParaRPr lang="en-US" sz="23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4186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E5E58C-5D84-C9D3-0751-C52009BD7B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F64E89-976A-1114-38E3-8EA780382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Back-End Deployment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C48DAB5-CAE1-5C93-9C53-F1CFA5D8D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1080632"/>
            <a:ext cx="7225748" cy="469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732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0C394-C0B6-E476-633B-6ED4929E1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646F1-2FE0-7984-5537-06B2D3084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Deployment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3BAE63-2862-0B0F-E6DA-EDA9567E0C6B}"/>
              </a:ext>
            </a:extLst>
          </p:cNvPr>
          <p:cNvSpPr txBox="1"/>
          <p:nvPr/>
        </p:nvSpPr>
        <p:spPr>
          <a:xfrm>
            <a:off x="838200" y="1690688"/>
            <a:ext cx="379095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 We stored all the processed data from the model in a </a:t>
            </a:r>
            <a:r>
              <a:rPr lang="en-US" dirty="0">
                <a:latin typeface="-apple-system"/>
              </a:rPr>
              <a:t>MySQL Database.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</a:rPr>
              <a:t> We used this data to display a heatmap in the dashboard.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</a:rPr>
              <a:t> Deployed the MySQL Database in the Railway App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-apple-system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73569C2-AAE9-AA2F-7692-9CE5C11F7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3629" y="1485900"/>
            <a:ext cx="6749142" cy="482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11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1109C-2550-DC38-37DC-268BB4F58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79C49-A0BD-CFB9-156D-10E08FE8B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Front-End Deployment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78FD82-0758-FB70-B2CF-E5BA709F1A6F}"/>
              </a:ext>
            </a:extLst>
          </p:cNvPr>
          <p:cNvSpPr txBox="1"/>
          <p:nvPr/>
        </p:nvSpPr>
        <p:spPr>
          <a:xfrm>
            <a:off x="838200" y="1690688"/>
            <a:ext cx="379095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 Deployed the dashboard </a:t>
            </a:r>
            <a:r>
              <a:rPr lang="en-US" dirty="0">
                <a:latin typeface="-apple-system"/>
              </a:rPr>
              <a:t>using GitHub - </a:t>
            </a:r>
            <a:r>
              <a:rPr lang="en-US" dirty="0">
                <a:latin typeface="-apple-system"/>
                <a:hlinkClick r:id="rId2"/>
              </a:rPr>
              <a:t>https://saiveerendranath.github.io/capstone-project/web-inf/dashboard.html</a:t>
            </a:r>
            <a:r>
              <a:rPr lang="en-US" dirty="0"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</a:rPr>
              <a:t> We created two components – Predict House Price, Property Price </a:t>
            </a:r>
            <a:r>
              <a:rPr lang="en-US" dirty="0" err="1">
                <a:latin typeface="-apple-system"/>
              </a:rPr>
              <a:t>HeatMap</a:t>
            </a:r>
            <a:endParaRPr lang="en-US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</a:rPr>
              <a:t> Predict House Price takes the input values and computes the Livability Features in the back-end code on POST /predict API call.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</a:rPr>
              <a:t>Property Price </a:t>
            </a:r>
            <a:r>
              <a:rPr lang="en-US" dirty="0" err="1">
                <a:latin typeface="-apple-system"/>
              </a:rPr>
              <a:t>HeatMap</a:t>
            </a:r>
            <a:r>
              <a:rPr lang="en-US" dirty="0">
                <a:latin typeface="-apple-system"/>
              </a:rPr>
              <a:t> displays all the property prices from MySQL Database on GET /properties API Call.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-apple-system"/>
            </a:endParaRPr>
          </a:p>
        </p:txBody>
      </p:sp>
      <p:pic>
        <p:nvPicPr>
          <p:cNvPr id="5" name="Picture 4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B91BA42-3D9B-ED9C-B4E3-B8AF66C1C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150" y="1530668"/>
            <a:ext cx="7384117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24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2B7F0E-3650-7A80-74AF-D3B0CF6B3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en-US" sz="3700" b="1">
                <a:latin typeface="Times New Roman" panose="02020603050405020304" pitchFamily="18" charset="0"/>
                <a:cs typeface="Times New Roman" panose="02020603050405020304" pitchFamily="18" charset="0"/>
              </a:rPr>
              <a:t>Future Work: Enhancements &amp; Next Steps</a:t>
            </a:r>
            <a:br>
              <a:rPr lang="en-US" sz="37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7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4" descr="Person pointing on a map">
            <a:extLst>
              <a:ext uri="{FF2B5EF4-FFF2-40B4-BE49-F238E27FC236}">
                <a16:creationId xmlns:a16="http://schemas.microsoft.com/office/drawing/2014/main" id="{94358542-3AF4-1C6B-FCDC-D6C9E04DFA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772" r="35383" b="-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B8188856-D132-8F6C-2EBF-2323206F2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2409830"/>
            <a:ext cx="6798539" cy="370521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b="1">
                <a:latin typeface="Times New Roman" panose="02020603050405020304" pitchFamily="18" charset="0"/>
                <a:cs typeface="Times New Roman" panose="02020603050405020304" pitchFamily="18" charset="0"/>
              </a:rPr>
              <a:t>Enhancing Model Accuracy</a:t>
            </a: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Incorporate additional external data sources like economic factors, zoning laws, and urban development plans to further enhance the model's predictive power.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Enhancements</a:t>
            </a: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Improve the user interface with features such as interactive maps, filtering options, and better visualizations to help users interpret the data more easily.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>
                <a:latin typeface="Times New Roman" panose="02020603050405020304" pitchFamily="18" charset="0"/>
                <a:cs typeface="Times New Roman" panose="02020603050405020304" pitchFamily="18" charset="0"/>
              </a:rPr>
              <a:t>AI/ML Model Improvements</a:t>
            </a: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Explore the use of advanced AI/ML algorithms (e.g., deep learning, reinforcement learning) to adapt to changing market conditions and make more accurate long-term price predictions.</a:t>
            </a:r>
          </a:p>
          <a:p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2080986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CB0FBC-4B92-4014-8B14-D8E9B11D4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B88A7C-77A7-9F5E-DBB6-DE72EC62B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5780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54D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2DFDA9-E225-CF7C-8958-9BD165511C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893" t="12383" b="7935"/>
          <a:stretch/>
        </p:blipFill>
        <p:spPr>
          <a:xfrm>
            <a:off x="643467" y="832078"/>
            <a:ext cx="10905066" cy="519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7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B29D94-A195-8E7D-D970-B75554CDE9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53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820A8304-13C8-BA49-2A95-167CFDE9DC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16" t="12851" r="27155" b="6506"/>
          <a:stretch/>
        </p:blipFill>
        <p:spPr>
          <a:xfrm>
            <a:off x="2016780" y="643467"/>
            <a:ext cx="815843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85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F31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5602EF99-8D8C-DEBC-2C28-ABD130660E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180" t="24163" r="27391" b="25203"/>
          <a:stretch/>
        </p:blipFill>
        <p:spPr>
          <a:xfrm>
            <a:off x="643467" y="1091212"/>
            <a:ext cx="10905066" cy="467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858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B030A-76DA-9836-2E3D-BD2DB3BF4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1792FF-F72E-3D22-AE1F-79F0AE947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759" y="0"/>
            <a:ext cx="74924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592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7F0239-84AF-226B-81D7-E9DE4A314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3700" b="1">
                <a:latin typeface="Times New Roman" panose="02020603050405020304" pitchFamily="18" charset="0"/>
                <a:cs typeface="Times New Roman" panose="02020603050405020304" pitchFamily="18" charset="0"/>
              </a:rPr>
              <a:t>Deployment Scope</a:t>
            </a:r>
            <a:br>
              <a:rPr lang="en-US" sz="3700" b="1"/>
            </a:br>
            <a:endParaRPr lang="en-US" sz="37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BD1F9-828C-B5F2-1C38-EF9434F87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Scope of Deployment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Web Application Integration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: The model will be integrated into a web-based application to provide dynamic price predictions.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: Ensure that the deployment can handle multiple requests simultaneously, adjusting to the scale of real-world usage.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Real-Time Updates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: The system will continuously update prices based on new data.</a:t>
            </a:r>
          </a:p>
          <a:p>
            <a:pPr marL="457200" lvl="1" indent="0">
              <a:buNone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399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8D1F6-B8CC-54BE-C1BC-D90165CF6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3700" b="1">
                <a:latin typeface="Times New Roman" panose="02020603050405020304" pitchFamily="18" charset="0"/>
                <a:cs typeface="Times New Roman" panose="02020603050405020304" pitchFamily="18" charset="0"/>
              </a:rPr>
              <a:t>Deployment Goals</a:t>
            </a:r>
            <a:br>
              <a:rPr lang="en-US" sz="3700" b="1"/>
            </a:br>
            <a:endParaRPr lang="en-US" sz="37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7B656-DC46-5B3B-4A51-98E83A930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Seamless Integration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Ensure smooth communication between the front-end dashboard and the back-end database, facilitating real-time price prediction.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of external APIs for livability factors and event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Real-Time Predictions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Real-time property price predictions based on user input and historical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Design an intuitive dashboard that allows users to interact with the system effortlessly, such as inputting property details or exploring heatmaps.</a:t>
            </a:r>
          </a:p>
          <a:p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405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D762FB-2B93-43CB-E354-96AE3AE20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16D4C-6120-09EA-3533-E30609B5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377048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 of the Dashboard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44B235-228B-2820-1509-B9D5B02E6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513" y="582140"/>
            <a:ext cx="6814457" cy="580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579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031620-7716-BCE1-BBDF-B085F1D48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35D18B-6DF4-F92F-8B70-656022238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Back-End Deployment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D8DC3D-B40E-25E2-A46C-E12CA940CAE5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</a:rPr>
              <a:t> For the back-end, we used FastAPI for communication between dashboard and MySQL Database.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</a:rPr>
              <a:t>Deployed the Git Repo with the back-end logic in the Railway App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</a:rPr>
              <a:t> Used ProcFile, requiements.txt for the deployment configurations.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 Establising communication through a public URL and HTTP Protocol (GET/POST).</a:t>
            </a:r>
            <a:endParaRPr lang="en-US" sz="1700" b="0" i="0">
              <a:effectLst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90E5AB1-B916-1E44-CFE8-DEF654811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1229640"/>
            <a:ext cx="6922008" cy="449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419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449</Words>
  <Application>Microsoft Office PowerPoint</Application>
  <PresentationFormat>Widescreen</PresentationFormat>
  <Paragraphs>40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-apple-system</vt:lpstr>
      <vt:lpstr>Aptos</vt:lpstr>
      <vt:lpstr>Aptos Display</vt:lpstr>
      <vt:lpstr>Arial</vt:lpstr>
      <vt:lpstr>Calibri</vt:lpstr>
      <vt:lpstr>Times New Roman</vt:lpstr>
      <vt:lpstr>Office Theme</vt:lpstr>
      <vt:lpstr>      Dynamic Property Price Prediction: A Predictive System for Smart Real-Estate Decision  Deployment </vt:lpstr>
      <vt:lpstr>PowerPoint Presentation</vt:lpstr>
      <vt:lpstr>PowerPoint Presentation</vt:lpstr>
      <vt:lpstr>PowerPoint Presentation</vt:lpstr>
      <vt:lpstr>PowerPoint Presentation</vt:lpstr>
      <vt:lpstr>Deployment Scope </vt:lpstr>
      <vt:lpstr>Deployment Goals </vt:lpstr>
      <vt:lpstr>Flow of the Dashboard</vt:lpstr>
      <vt:lpstr>Back-End Deployment</vt:lpstr>
      <vt:lpstr>Back-End Deployment</vt:lpstr>
      <vt:lpstr>Database Deployment</vt:lpstr>
      <vt:lpstr>Front-End Deployment</vt:lpstr>
      <vt:lpstr>Future Work: Enhancements &amp; Next Steps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Dynamic Property Price Prediction: A Predictive System for Smart Real-Estate Decision  Deployment </dc:title>
  <dc:creator>Sai Veerendranath Naripireddy</dc:creator>
  <cp:lastModifiedBy>Gayathri Galli</cp:lastModifiedBy>
  <cp:revision>12</cp:revision>
  <dcterms:created xsi:type="dcterms:W3CDTF">2025-05-05T16:29:49Z</dcterms:created>
  <dcterms:modified xsi:type="dcterms:W3CDTF">2025-05-05T20:57:59Z</dcterms:modified>
</cp:coreProperties>
</file>

<file path=docProps/thumbnail.jpeg>
</file>